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Merriweather Light"/>
      <p:regular r:id="rId28"/>
      <p:bold r:id="rId29"/>
      <p:italic r:id="rId30"/>
      <p:boldItalic r:id="rId31"/>
    </p:embeddedFont>
    <p:embeddedFont>
      <p:font typeface="Nunito"/>
      <p:regular r:id="rId32"/>
      <p:bold r:id="rId33"/>
      <p:italic r:id="rId34"/>
      <p:boldItalic r:id="rId35"/>
    </p:embeddedFont>
    <p:embeddedFont>
      <p:font typeface="Montserrat"/>
      <p:regular r:id="rId36"/>
      <p:bold r:id="rId37"/>
      <p:italic r:id="rId38"/>
      <p:boldItalic r:id="rId39"/>
    </p:embeddedFont>
    <p:embeddedFont>
      <p:font typeface="Open Sans SemiBold"/>
      <p:regular r:id="rId40"/>
      <p:bold r:id="rId41"/>
      <p:italic r:id="rId42"/>
      <p:boldItalic r:id="rId43"/>
    </p:embeddedFont>
    <p:embeddedFont>
      <p:font typeface="Vidaloka"/>
      <p:regular r:id="rId44"/>
    </p:embeddedFont>
    <p:embeddedFont>
      <p:font typeface="Russo One"/>
      <p:regular r:id="rId45"/>
    </p:embeddedFont>
    <p:embeddedFont>
      <p:font typeface="Mako"/>
      <p:regular r:id="rId46"/>
    </p:embeddedFont>
    <p:embeddedFont>
      <p:font typeface="Crimson Text"/>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SemiBold-regular.fntdata"/><Relationship Id="rId42" Type="http://schemas.openxmlformats.org/officeDocument/2006/relationships/font" Target="fonts/OpenSansSemiBold-italic.fntdata"/><Relationship Id="rId41" Type="http://schemas.openxmlformats.org/officeDocument/2006/relationships/font" Target="fonts/OpenSansSemiBold-bold.fntdata"/><Relationship Id="rId44" Type="http://schemas.openxmlformats.org/officeDocument/2006/relationships/font" Target="fonts/Vidaloka-regular.fntdata"/><Relationship Id="rId43" Type="http://schemas.openxmlformats.org/officeDocument/2006/relationships/font" Target="fonts/OpenSansSemiBold-boldItalic.fntdata"/><Relationship Id="rId46" Type="http://schemas.openxmlformats.org/officeDocument/2006/relationships/font" Target="fonts/Mako-regular.fntdata"/><Relationship Id="rId45" Type="http://schemas.openxmlformats.org/officeDocument/2006/relationships/font" Target="fonts/Russo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rimsonText-bold.fntdata"/><Relationship Id="rId47" Type="http://schemas.openxmlformats.org/officeDocument/2006/relationships/font" Target="fonts/CrimsonText-regular.fntdata"/><Relationship Id="rId49" Type="http://schemas.openxmlformats.org/officeDocument/2006/relationships/font" Target="fonts/CrimsonTex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erriweatherLight-boldItalic.fntdata"/><Relationship Id="rId30" Type="http://schemas.openxmlformats.org/officeDocument/2006/relationships/font" Target="fonts/MerriweatherLight-italic.fntdata"/><Relationship Id="rId33" Type="http://schemas.openxmlformats.org/officeDocument/2006/relationships/font" Target="fonts/Nunito-bold.fntdata"/><Relationship Id="rId32" Type="http://schemas.openxmlformats.org/officeDocument/2006/relationships/font" Target="fonts/Nunito-regular.fntdata"/><Relationship Id="rId35" Type="http://schemas.openxmlformats.org/officeDocument/2006/relationships/font" Target="fonts/Nunito-boldItalic.fntdata"/><Relationship Id="rId34" Type="http://schemas.openxmlformats.org/officeDocument/2006/relationships/font" Target="fonts/Nunito-italic.fntdata"/><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erriweatherLight-regular.fntdata"/><Relationship Id="rId27" Type="http://schemas.openxmlformats.org/officeDocument/2006/relationships/slide" Target="slides/slide23.xml"/><Relationship Id="rId29" Type="http://schemas.openxmlformats.org/officeDocument/2006/relationships/font" Target="fonts/MerriweatherLight-bold.fntdata"/><Relationship Id="rId51" Type="http://schemas.openxmlformats.org/officeDocument/2006/relationships/font" Target="fonts/OpenSans-regular.fntdata"/><Relationship Id="rId50" Type="http://schemas.openxmlformats.org/officeDocument/2006/relationships/font" Target="fonts/CrimsonText-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6249dfd4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6249dfd4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6249dfd48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6249dfd48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6249dfd48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6249dfd48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6249dfd489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6249dfd489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6249dfd48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6249dfd48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6249dfd48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6249dfd48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6249dfd48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6249dfd48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249dfd48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6249dfd48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6249dfd48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6249dfd48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6249dfd48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6249dfd48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249dfd48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249dfd48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6249dfd489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6249dfd489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6249dfd489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6249dfd489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6249dfd489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6249dfd489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f7a3c50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cf7a3c50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6249dfd4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6249dfd4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6249dfd489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6249dfd489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249dfd4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249dfd4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249dfd4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6249dfd48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249dfd48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6249dfd48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6249dfd48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6249dfd4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6249dfd48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6249dfd48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4"/>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Deep Learning </a:t>
            </a:r>
            <a:endParaRPr/>
          </a:p>
          <a:p>
            <a:pPr indent="0" lvl="0" marL="0" rtl="0" algn="ctr">
              <a:spcBef>
                <a:spcPts val="0"/>
              </a:spcBef>
              <a:spcAft>
                <a:spcPts val="0"/>
              </a:spcAft>
              <a:buNone/>
            </a:pPr>
            <a:r>
              <a:rPr lang="en"/>
              <a:t>CA1</a:t>
            </a:r>
            <a:endParaRPr/>
          </a:p>
        </p:txBody>
      </p:sp>
      <p:sp>
        <p:nvSpPr>
          <p:cNvPr id="473" name="Google Shape;473;p54"/>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Ernest Ng P2222668 DAAA2B06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3"/>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size matter?</a:t>
            </a:r>
            <a:endParaRPr/>
          </a:p>
        </p:txBody>
      </p:sp>
      <p:sp>
        <p:nvSpPr>
          <p:cNvPr id="541" name="Google Shape;541;p63"/>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With different image size, we need to build our models in </a:t>
            </a:r>
            <a:r>
              <a:rPr lang="en" sz="1300"/>
              <a:t>accordance</a:t>
            </a:r>
            <a:r>
              <a:rPr lang="en" sz="1300"/>
              <a:t> to our input sizes. </a:t>
            </a:r>
            <a:endParaRPr sz="1300"/>
          </a:p>
          <a:p>
            <a:pPr indent="0" lvl="0" marL="0" rtl="0" algn="l">
              <a:spcBef>
                <a:spcPts val="1200"/>
              </a:spcBef>
              <a:spcAft>
                <a:spcPts val="0"/>
              </a:spcAft>
              <a:buNone/>
            </a:pPr>
            <a:r>
              <a:rPr lang="en" sz="1300"/>
              <a:t>As larger input sizes, tend to need deeper neural </a:t>
            </a:r>
            <a:r>
              <a:rPr lang="en" sz="1300"/>
              <a:t>networks</a:t>
            </a:r>
            <a:r>
              <a:rPr lang="en" sz="1300"/>
              <a:t> to better capture the greater amount of </a:t>
            </a:r>
            <a:r>
              <a:rPr lang="en" sz="1300"/>
              <a:t>details in the image. However with great power comes great responsibility, our ;large inputs are more prone to overfitting due to the model memorising specific details from the training set and failing to generalize to new data,</a:t>
            </a:r>
            <a:endParaRPr sz="1300"/>
          </a:p>
          <a:p>
            <a:pPr indent="0" lvl="0" marL="0" rtl="0" algn="l">
              <a:spcBef>
                <a:spcPts val="1200"/>
              </a:spcBef>
              <a:spcAft>
                <a:spcPts val="0"/>
              </a:spcAft>
              <a:buNone/>
            </a:pPr>
            <a:r>
              <a:rPr lang="en" sz="1300"/>
              <a:t>Summary:</a:t>
            </a:r>
            <a:endParaRPr sz="1300"/>
          </a:p>
          <a:p>
            <a:pPr indent="-311150" lvl="0" marL="457200" rtl="0" algn="l">
              <a:spcBef>
                <a:spcPts val="1200"/>
              </a:spcBef>
              <a:spcAft>
                <a:spcPts val="0"/>
              </a:spcAft>
              <a:buSzPts val="1300"/>
              <a:buChar char="-"/>
            </a:pPr>
            <a:r>
              <a:rPr lang="en" sz="1300"/>
              <a:t>Smaller input sizes give faster training times and is able to generalise better</a:t>
            </a:r>
            <a:endParaRPr sz="1300"/>
          </a:p>
          <a:p>
            <a:pPr indent="-311150" lvl="0" marL="457200" rtl="0" algn="l">
              <a:spcBef>
                <a:spcPts val="0"/>
              </a:spcBef>
              <a:spcAft>
                <a:spcPts val="0"/>
              </a:spcAft>
              <a:buSzPts val="1300"/>
              <a:buChar char="-"/>
            </a:pPr>
            <a:r>
              <a:rPr lang="en" sz="1300"/>
              <a:t>Larger input sizes require increased model complexity and  more prevention to overfitting as compared to smaller input sizes.</a:t>
            </a:r>
            <a:endParaRPr sz="1300"/>
          </a:p>
          <a:p>
            <a:pPr indent="0" lvl="0" marL="0" rtl="0" algn="l">
              <a:spcBef>
                <a:spcPts val="1200"/>
              </a:spcBef>
              <a:spcAft>
                <a:spcPts val="1200"/>
              </a:spcAft>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Conv2D Base model</a:t>
            </a:r>
            <a:endParaRPr/>
          </a:p>
        </p:txBody>
      </p:sp>
      <p:sp>
        <p:nvSpPr>
          <p:cNvPr id="547" name="Google Shape;547;p64"/>
          <p:cNvSpPr txBox="1"/>
          <p:nvPr>
            <p:ph idx="1" type="body"/>
          </p:nvPr>
        </p:nvSpPr>
        <p:spPr>
          <a:xfrm>
            <a:off x="542425" y="3323400"/>
            <a:ext cx="6030900" cy="13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can see that our 128x128 does overfit alot more as compared to our 31x31 model.</a:t>
            </a:r>
            <a:endParaRPr sz="1200">
              <a:solidFill>
                <a:schemeClr val="dk1"/>
              </a:solidFill>
            </a:endParaRPr>
          </a:p>
          <a:p>
            <a:pPr indent="0" lvl="0" marL="0" rtl="0" algn="l">
              <a:lnSpc>
                <a:spcPct val="115000"/>
              </a:lnSpc>
              <a:spcBef>
                <a:spcPts val="1200"/>
              </a:spcBef>
              <a:spcAft>
                <a:spcPts val="0"/>
              </a:spcAft>
              <a:buClr>
                <a:schemeClr val="dk1"/>
              </a:buClr>
              <a:buSzPts val="1400"/>
              <a:buFont typeface="Arial"/>
              <a:buNone/>
            </a:pPr>
            <a:r>
              <a:rPr lang="en" sz="1200">
                <a:solidFill>
                  <a:schemeClr val="dk1"/>
                </a:solidFill>
              </a:rPr>
              <a:t>From the loss curve, we see that the model becomes generalised and loss functions starts to decreases. However, there are spikes and sudden drops in the accuracy. </a:t>
            </a:r>
            <a:endParaRPr sz="1200">
              <a:solidFill>
                <a:schemeClr val="dk1"/>
              </a:solidFill>
            </a:endParaRPr>
          </a:p>
          <a:p>
            <a:pPr indent="0" lvl="0" marL="0" rtl="0" algn="l">
              <a:spcBef>
                <a:spcPts val="0"/>
              </a:spcBef>
              <a:spcAft>
                <a:spcPts val="1200"/>
              </a:spcAft>
              <a:buNone/>
            </a:pPr>
            <a:r>
              <a:t/>
            </a:r>
            <a:endParaRPr/>
          </a:p>
        </p:txBody>
      </p:sp>
      <p:pic>
        <p:nvPicPr>
          <p:cNvPr id="548" name="Google Shape;548;p64"/>
          <p:cNvPicPr preferRelativeResize="0"/>
          <p:nvPr/>
        </p:nvPicPr>
        <p:blipFill>
          <a:blip r:embed="rId3">
            <a:alphaModFix/>
          </a:blip>
          <a:stretch>
            <a:fillRect/>
          </a:stretch>
        </p:blipFill>
        <p:spPr>
          <a:xfrm>
            <a:off x="6691325" y="1017725"/>
            <a:ext cx="2287025" cy="3094275"/>
          </a:xfrm>
          <a:prstGeom prst="rect">
            <a:avLst/>
          </a:prstGeom>
          <a:noFill/>
          <a:ln>
            <a:noFill/>
          </a:ln>
        </p:spPr>
      </p:pic>
      <p:pic>
        <p:nvPicPr>
          <p:cNvPr id="549" name="Google Shape;549;p64"/>
          <p:cNvPicPr preferRelativeResize="0"/>
          <p:nvPr/>
        </p:nvPicPr>
        <p:blipFill>
          <a:blip r:embed="rId4">
            <a:alphaModFix/>
          </a:blip>
          <a:stretch>
            <a:fillRect/>
          </a:stretch>
        </p:blipFill>
        <p:spPr>
          <a:xfrm>
            <a:off x="474475" y="1017725"/>
            <a:ext cx="6030851" cy="2239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Con2D - Data Aug</a:t>
            </a:r>
            <a:endParaRPr/>
          </a:p>
        </p:txBody>
      </p:sp>
      <p:sp>
        <p:nvSpPr>
          <p:cNvPr id="555" name="Google Shape;555;p65"/>
          <p:cNvSpPr txBox="1"/>
          <p:nvPr>
            <p:ph idx="1" type="body"/>
          </p:nvPr>
        </p:nvSpPr>
        <p:spPr>
          <a:xfrm>
            <a:off x="713250" y="3465775"/>
            <a:ext cx="5940000" cy="1290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When we compared the dataset with added variations, the model didn't do as well—it became less accurate. This could be because the validation data didn't have those extra variations, and the changes we made didn't really help the model understand patterns better. It suggests that tweaking the data might not be the best way to make the model more accurate.</a:t>
            </a:r>
            <a:endParaRPr sz="1200"/>
          </a:p>
        </p:txBody>
      </p:sp>
      <p:pic>
        <p:nvPicPr>
          <p:cNvPr id="556" name="Google Shape;556;p65"/>
          <p:cNvPicPr preferRelativeResize="0"/>
          <p:nvPr/>
        </p:nvPicPr>
        <p:blipFill>
          <a:blip r:embed="rId3">
            <a:alphaModFix/>
          </a:blip>
          <a:stretch>
            <a:fillRect/>
          </a:stretch>
        </p:blipFill>
        <p:spPr>
          <a:xfrm>
            <a:off x="645875" y="1017725"/>
            <a:ext cx="6133075" cy="2277224"/>
          </a:xfrm>
          <a:prstGeom prst="rect">
            <a:avLst/>
          </a:prstGeom>
          <a:noFill/>
          <a:ln>
            <a:noFill/>
          </a:ln>
        </p:spPr>
      </p:pic>
      <p:pic>
        <p:nvPicPr>
          <p:cNvPr id="557" name="Google Shape;557;p65"/>
          <p:cNvPicPr preferRelativeResize="0"/>
          <p:nvPr/>
        </p:nvPicPr>
        <p:blipFill>
          <a:blip r:embed="rId4">
            <a:alphaModFix/>
          </a:blip>
          <a:stretch>
            <a:fillRect/>
          </a:stretch>
        </p:blipFill>
        <p:spPr>
          <a:xfrm>
            <a:off x="6988300" y="1670775"/>
            <a:ext cx="2060250" cy="25980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6"/>
          <p:cNvSpPr txBox="1"/>
          <p:nvPr>
            <p:ph type="title"/>
          </p:nvPr>
        </p:nvSpPr>
        <p:spPr>
          <a:xfrm>
            <a:off x="713225" y="445025"/>
            <a:ext cx="735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Con2D - Data Aug &amp; L2 </a:t>
            </a:r>
            <a:r>
              <a:rPr lang="en"/>
              <a:t>regularization</a:t>
            </a:r>
            <a:r>
              <a:rPr lang="en"/>
              <a:t> </a:t>
            </a:r>
            <a:endParaRPr/>
          </a:p>
        </p:txBody>
      </p:sp>
      <p:sp>
        <p:nvSpPr>
          <p:cNvPr id="563" name="Google Shape;563;p66"/>
          <p:cNvSpPr txBox="1"/>
          <p:nvPr>
            <p:ph idx="1" type="body"/>
          </p:nvPr>
        </p:nvSpPr>
        <p:spPr>
          <a:xfrm>
            <a:off x="770175" y="3418325"/>
            <a:ext cx="58356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Upon introducing L2 Regularization, we observe a notable reduction in overfitting across our models in comparison to the base. Remarkably, the 31x31 model displays significant improvement when trained on the augmented dataset. However, the 128x128 model not only fails to improve but also exhibits a decline in performance when compared to training solely on augmented images. </a:t>
            </a:r>
            <a:endParaRPr sz="1200"/>
          </a:p>
        </p:txBody>
      </p:sp>
      <p:pic>
        <p:nvPicPr>
          <p:cNvPr id="564" name="Google Shape;564;p66"/>
          <p:cNvPicPr preferRelativeResize="0"/>
          <p:nvPr/>
        </p:nvPicPr>
        <p:blipFill>
          <a:blip r:embed="rId3">
            <a:alphaModFix/>
          </a:blip>
          <a:stretch>
            <a:fillRect/>
          </a:stretch>
        </p:blipFill>
        <p:spPr>
          <a:xfrm>
            <a:off x="770175" y="1170125"/>
            <a:ext cx="5644450" cy="2095799"/>
          </a:xfrm>
          <a:prstGeom prst="rect">
            <a:avLst/>
          </a:prstGeom>
          <a:noFill/>
          <a:ln>
            <a:noFill/>
          </a:ln>
        </p:spPr>
      </p:pic>
      <p:pic>
        <p:nvPicPr>
          <p:cNvPr id="565" name="Google Shape;565;p66"/>
          <p:cNvPicPr preferRelativeResize="0"/>
          <p:nvPr/>
        </p:nvPicPr>
        <p:blipFill>
          <a:blip r:embed="rId4">
            <a:alphaModFix/>
          </a:blip>
          <a:stretch>
            <a:fillRect/>
          </a:stretch>
        </p:blipFill>
        <p:spPr>
          <a:xfrm>
            <a:off x="6682275" y="1521250"/>
            <a:ext cx="2233425" cy="26352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VG16 Model</a:t>
            </a:r>
            <a:endParaRPr/>
          </a:p>
        </p:txBody>
      </p:sp>
      <p:sp>
        <p:nvSpPr>
          <p:cNvPr id="571" name="Google Shape;571;p67"/>
          <p:cNvSpPr txBox="1"/>
          <p:nvPr>
            <p:ph idx="1" type="body"/>
          </p:nvPr>
        </p:nvSpPr>
        <p:spPr>
          <a:xfrm>
            <a:off x="1035375" y="3124700"/>
            <a:ext cx="5722200" cy="15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will be building a Custom CNN </a:t>
            </a:r>
            <a:r>
              <a:rPr lang="en">
                <a:solidFill>
                  <a:schemeClr val="dk1"/>
                </a:solidFill>
              </a:rPr>
              <a:t>model</a:t>
            </a:r>
            <a:r>
              <a:rPr lang="en">
                <a:solidFill>
                  <a:schemeClr val="dk1"/>
                </a:solidFill>
              </a:rPr>
              <a:t> based on the VG16 model </a:t>
            </a:r>
            <a:r>
              <a:rPr lang="en">
                <a:solidFill>
                  <a:schemeClr val="dk1"/>
                </a:solidFill>
              </a:rPr>
              <a:t>architecture</a:t>
            </a:r>
            <a:r>
              <a:rPr lang="en">
                <a:solidFill>
                  <a:schemeClr val="dk1"/>
                </a:solidFill>
              </a:rPr>
              <a:t>. With our 31x31 model having 9 layers and 128x128 model having 12 layers.</a:t>
            </a:r>
            <a:endParaRPr>
              <a:solidFill>
                <a:schemeClr val="dk1"/>
              </a:solidFill>
            </a:endParaRPr>
          </a:p>
          <a:p>
            <a:pPr indent="0" lvl="0" marL="0" rtl="0" algn="l">
              <a:spcBef>
                <a:spcPts val="1200"/>
              </a:spcBef>
              <a:spcAft>
                <a:spcPts val="0"/>
              </a:spcAft>
              <a:buNone/>
            </a:pPr>
            <a:r>
              <a:rPr lang="en">
                <a:solidFill>
                  <a:schemeClr val="dk1"/>
                </a:solidFill>
              </a:rPr>
              <a:t>We can see that we have considerably improved on our baseline,our model is able to </a:t>
            </a:r>
            <a:r>
              <a:rPr lang="en">
                <a:solidFill>
                  <a:schemeClr val="dk1"/>
                </a:solidFill>
              </a:rPr>
              <a:t>predict and classify the images better with higher accuracy and is generalising the data.</a:t>
            </a:r>
            <a:r>
              <a:rPr lang="en">
                <a:solidFill>
                  <a:schemeClr val="dk1"/>
                </a:solidFill>
              </a:rPr>
              <a:t> </a:t>
            </a:r>
            <a:endParaRPr>
              <a:solidFill>
                <a:schemeClr val="dk1"/>
              </a:solidFill>
            </a:endParaRPr>
          </a:p>
          <a:p>
            <a:pPr indent="0" lvl="0" marL="0" rtl="0" algn="l">
              <a:spcBef>
                <a:spcPts val="1200"/>
              </a:spcBef>
              <a:spcAft>
                <a:spcPts val="1200"/>
              </a:spcAft>
              <a:buNone/>
            </a:pPr>
            <a:r>
              <a:t/>
            </a:r>
            <a:endParaRPr/>
          </a:p>
        </p:txBody>
      </p:sp>
      <p:pic>
        <p:nvPicPr>
          <p:cNvPr id="572" name="Google Shape;572;p67"/>
          <p:cNvPicPr preferRelativeResize="0"/>
          <p:nvPr/>
        </p:nvPicPr>
        <p:blipFill>
          <a:blip r:embed="rId3">
            <a:alphaModFix/>
          </a:blip>
          <a:stretch>
            <a:fillRect/>
          </a:stretch>
        </p:blipFill>
        <p:spPr>
          <a:xfrm>
            <a:off x="1230413" y="1017725"/>
            <a:ext cx="5484624" cy="2036450"/>
          </a:xfrm>
          <a:prstGeom prst="rect">
            <a:avLst/>
          </a:prstGeom>
          <a:noFill/>
          <a:ln>
            <a:noFill/>
          </a:ln>
        </p:spPr>
      </p:pic>
      <p:pic>
        <p:nvPicPr>
          <p:cNvPr id="573" name="Google Shape;573;p67"/>
          <p:cNvPicPr preferRelativeResize="0"/>
          <p:nvPr/>
        </p:nvPicPr>
        <p:blipFill>
          <a:blip r:embed="rId4">
            <a:alphaModFix/>
          </a:blip>
          <a:stretch>
            <a:fillRect/>
          </a:stretch>
        </p:blipFill>
        <p:spPr>
          <a:xfrm>
            <a:off x="6886987" y="1499975"/>
            <a:ext cx="2124163" cy="27195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8"/>
          <p:cNvSpPr txBox="1"/>
          <p:nvPr>
            <p:ph type="title"/>
          </p:nvPr>
        </p:nvSpPr>
        <p:spPr>
          <a:xfrm>
            <a:off x="713225" y="445025"/>
            <a:ext cx="594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Custom VG16 Model - Data Aug</a:t>
            </a:r>
            <a:endParaRPr/>
          </a:p>
          <a:p>
            <a:pPr indent="0" lvl="0" marL="0" rtl="0" algn="l">
              <a:spcBef>
                <a:spcPts val="0"/>
              </a:spcBef>
              <a:spcAft>
                <a:spcPts val="0"/>
              </a:spcAft>
              <a:buNone/>
            </a:pPr>
            <a:r>
              <a:t/>
            </a:r>
            <a:endParaRPr/>
          </a:p>
        </p:txBody>
      </p:sp>
      <p:sp>
        <p:nvSpPr>
          <p:cNvPr id="579" name="Google Shape;579;p68"/>
          <p:cNvSpPr txBox="1"/>
          <p:nvPr>
            <p:ph idx="1" type="body"/>
          </p:nvPr>
        </p:nvSpPr>
        <p:spPr>
          <a:xfrm>
            <a:off x="227750" y="3336350"/>
            <a:ext cx="67959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Introducing both data-augmented images and a dropout layer has resulted in increased fluctuations in our accuracy and loss graph. It can be attributed to the inherent variability introduced by Data Augmentation, where random transformations are applied to training images, contributing to increased dataset diversity.</a:t>
            </a:r>
            <a:endParaRPr/>
          </a:p>
          <a:p>
            <a:pPr indent="0" lvl="0" marL="0" rtl="0" algn="l">
              <a:spcBef>
                <a:spcPts val="1200"/>
              </a:spcBef>
              <a:spcAft>
                <a:spcPts val="0"/>
              </a:spcAft>
              <a:buClr>
                <a:schemeClr val="dk1"/>
              </a:buClr>
              <a:buSzPts val="1100"/>
              <a:buFont typeface="Arial"/>
              <a:buNone/>
            </a:pPr>
            <a:r>
              <a:rPr lang="en"/>
              <a:t>The incorporation of Data Augmentation, however, has proven effective in preventing overfitting compared to our custom model trained on non-augmented images.</a:t>
            </a:r>
            <a:endParaRPr/>
          </a:p>
          <a:p>
            <a:pPr indent="0" lvl="0" marL="0" rtl="0" algn="l">
              <a:spcBef>
                <a:spcPts val="1200"/>
              </a:spcBef>
              <a:spcAft>
                <a:spcPts val="1200"/>
              </a:spcAft>
              <a:buNone/>
            </a:pPr>
            <a:r>
              <a:t/>
            </a:r>
            <a:endParaRPr/>
          </a:p>
        </p:txBody>
      </p:sp>
      <p:pic>
        <p:nvPicPr>
          <p:cNvPr id="580" name="Google Shape;580;p68"/>
          <p:cNvPicPr preferRelativeResize="0"/>
          <p:nvPr/>
        </p:nvPicPr>
        <p:blipFill>
          <a:blip r:embed="rId3">
            <a:alphaModFix/>
          </a:blip>
          <a:stretch>
            <a:fillRect/>
          </a:stretch>
        </p:blipFill>
        <p:spPr>
          <a:xfrm>
            <a:off x="713250" y="1170125"/>
            <a:ext cx="5695556" cy="2114775"/>
          </a:xfrm>
          <a:prstGeom prst="rect">
            <a:avLst/>
          </a:prstGeom>
          <a:noFill/>
          <a:ln>
            <a:noFill/>
          </a:ln>
        </p:spPr>
      </p:pic>
      <p:pic>
        <p:nvPicPr>
          <p:cNvPr id="581" name="Google Shape;581;p68"/>
          <p:cNvPicPr preferRelativeResize="0"/>
          <p:nvPr/>
        </p:nvPicPr>
        <p:blipFill>
          <a:blip r:embed="rId4">
            <a:alphaModFix/>
          </a:blip>
          <a:stretch>
            <a:fillRect/>
          </a:stretch>
        </p:blipFill>
        <p:spPr>
          <a:xfrm>
            <a:off x="6843575" y="1253288"/>
            <a:ext cx="2185975" cy="26369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Resnet</a:t>
            </a:r>
            <a:endParaRPr/>
          </a:p>
        </p:txBody>
      </p:sp>
      <p:sp>
        <p:nvSpPr>
          <p:cNvPr id="587" name="Google Shape;587;p69"/>
          <p:cNvSpPr txBox="1"/>
          <p:nvPr>
            <p:ph idx="1" type="body"/>
          </p:nvPr>
        </p:nvSpPr>
        <p:spPr>
          <a:xfrm>
            <a:off x="465975" y="3427825"/>
            <a:ext cx="6766200" cy="12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will</a:t>
            </a:r>
            <a:r>
              <a:rPr lang="en"/>
              <a:t> be using  a 12 layered resnet for our 31x31 images and a 16 layered resnet for our 128x128 images.</a:t>
            </a:r>
            <a:endParaRPr/>
          </a:p>
          <a:p>
            <a:pPr indent="0" lvl="0" marL="0" rtl="0" algn="l">
              <a:spcBef>
                <a:spcPts val="1200"/>
              </a:spcBef>
              <a:spcAft>
                <a:spcPts val="0"/>
              </a:spcAft>
              <a:buClr>
                <a:schemeClr val="dk1"/>
              </a:buClr>
              <a:buSzPts val="1100"/>
              <a:buFont typeface="Arial"/>
              <a:buNone/>
            </a:pPr>
            <a:r>
              <a:rPr lang="en"/>
              <a:t>Examining our loss curves, both models exhibit signs of overfitting.Notably, in the case of the 31x31 model, the accuracy graph reveals a peculiar behavior where the validation curve closely follows the train accuracy curve. This might be attributed to the limitation of accuracy as a metric for detecting overfitting in this scenario. The complexity of our model in relation to the 31x31 images could render accuracy less sensitive to overfitting signals.</a:t>
            </a:r>
            <a:endParaRPr/>
          </a:p>
          <a:p>
            <a:pPr indent="0" lvl="0" marL="0" rtl="0" algn="l">
              <a:spcBef>
                <a:spcPts val="1200"/>
              </a:spcBef>
              <a:spcAft>
                <a:spcPts val="1200"/>
              </a:spcAft>
              <a:buNone/>
            </a:pPr>
            <a:r>
              <a:t/>
            </a:r>
            <a:endParaRPr/>
          </a:p>
        </p:txBody>
      </p:sp>
      <p:pic>
        <p:nvPicPr>
          <p:cNvPr id="588" name="Google Shape;588;p69"/>
          <p:cNvPicPr preferRelativeResize="0"/>
          <p:nvPr/>
        </p:nvPicPr>
        <p:blipFill>
          <a:blip r:embed="rId3">
            <a:alphaModFix/>
          </a:blip>
          <a:stretch>
            <a:fillRect/>
          </a:stretch>
        </p:blipFill>
        <p:spPr>
          <a:xfrm>
            <a:off x="713250" y="1170125"/>
            <a:ext cx="5900036" cy="2190699"/>
          </a:xfrm>
          <a:prstGeom prst="rect">
            <a:avLst/>
          </a:prstGeom>
          <a:noFill/>
          <a:ln>
            <a:noFill/>
          </a:ln>
        </p:spPr>
      </p:pic>
      <p:pic>
        <p:nvPicPr>
          <p:cNvPr id="589" name="Google Shape;589;p69"/>
          <p:cNvPicPr preferRelativeResize="0"/>
          <p:nvPr/>
        </p:nvPicPr>
        <p:blipFill>
          <a:blip r:embed="rId4">
            <a:alphaModFix/>
          </a:blip>
          <a:stretch>
            <a:fillRect/>
          </a:stretch>
        </p:blipFill>
        <p:spPr>
          <a:xfrm>
            <a:off x="6879561" y="1179538"/>
            <a:ext cx="2225913" cy="27844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Custom Resnet - Data Aug</a:t>
            </a:r>
            <a:endParaRPr/>
          </a:p>
          <a:p>
            <a:pPr indent="0" lvl="0" marL="0" rtl="0" algn="l">
              <a:spcBef>
                <a:spcPts val="0"/>
              </a:spcBef>
              <a:spcAft>
                <a:spcPts val="0"/>
              </a:spcAft>
              <a:buNone/>
            </a:pPr>
            <a:r>
              <a:t/>
            </a:r>
            <a:endParaRPr/>
          </a:p>
        </p:txBody>
      </p:sp>
      <p:sp>
        <p:nvSpPr>
          <p:cNvPr id="595" name="Google Shape;595;p70"/>
          <p:cNvSpPr txBox="1"/>
          <p:nvPr>
            <p:ph idx="1" type="body"/>
          </p:nvPr>
        </p:nvSpPr>
        <p:spPr>
          <a:xfrm>
            <a:off x="324150" y="3399350"/>
            <a:ext cx="6784800" cy="13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have</a:t>
            </a:r>
            <a:r>
              <a:rPr lang="en"/>
              <a:t> decreased our model complexity from 12layers to 9 layers in our 31x31 model.</a:t>
            </a:r>
            <a:endParaRPr/>
          </a:p>
          <a:p>
            <a:pPr indent="0" lvl="0" marL="0" rtl="0" algn="l">
              <a:spcBef>
                <a:spcPts val="1200"/>
              </a:spcBef>
              <a:spcAft>
                <a:spcPts val="0"/>
              </a:spcAft>
              <a:buClr>
                <a:schemeClr val="dk1"/>
              </a:buClr>
              <a:buSzPts val="1100"/>
              <a:buFont typeface="Arial"/>
              <a:buNone/>
            </a:pPr>
            <a:r>
              <a:rPr lang="en"/>
              <a:t>After using data augmentation, our models got much better, especially the 31x31 one. This improvement happened because we made the model simpler and added more varied data.</a:t>
            </a:r>
            <a:endParaRPr/>
          </a:p>
          <a:p>
            <a:pPr indent="0" lvl="0" marL="0" rtl="0" algn="l">
              <a:spcBef>
                <a:spcPts val="1200"/>
              </a:spcBef>
              <a:spcAft>
                <a:spcPts val="0"/>
              </a:spcAft>
              <a:buClr>
                <a:schemeClr val="dk1"/>
              </a:buClr>
              <a:buSzPts val="1100"/>
              <a:buFont typeface="Arial"/>
              <a:buNone/>
            </a:pPr>
            <a:r>
              <a:rPr lang="en"/>
              <a:t>Both the 128x128 and 31x31 models show better results in their loss curves when we use data augmentation.</a:t>
            </a:r>
            <a:endParaRPr/>
          </a:p>
          <a:p>
            <a:pPr indent="0" lvl="0" marL="0" rtl="0" algn="l">
              <a:spcBef>
                <a:spcPts val="1200"/>
              </a:spcBef>
              <a:spcAft>
                <a:spcPts val="1200"/>
              </a:spcAft>
              <a:buNone/>
            </a:pPr>
            <a:r>
              <a:t/>
            </a:r>
            <a:endParaRPr/>
          </a:p>
        </p:txBody>
      </p:sp>
      <p:pic>
        <p:nvPicPr>
          <p:cNvPr id="596" name="Google Shape;596;p70"/>
          <p:cNvPicPr preferRelativeResize="0"/>
          <p:nvPr/>
        </p:nvPicPr>
        <p:blipFill>
          <a:blip r:embed="rId3">
            <a:alphaModFix/>
          </a:blip>
          <a:stretch>
            <a:fillRect/>
          </a:stretch>
        </p:blipFill>
        <p:spPr>
          <a:xfrm>
            <a:off x="1206000" y="1075225"/>
            <a:ext cx="5799302" cy="2153299"/>
          </a:xfrm>
          <a:prstGeom prst="rect">
            <a:avLst/>
          </a:prstGeom>
          <a:noFill/>
          <a:ln>
            <a:noFill/>
          </a:ln>
        </p:spPr>
      </p:pic>
      <p:pic>
        <p:nvPicPr>
          <p:cNvPr id="597" name="Google Shape;597;p70"/>
          <p:cNvPicPr preferRelativeResize="0"/>
          <p:nvPr/>
        </p:nvPicPr>
        <p:blipFill>
          <a:blip r:embed="rId4">
            <a:alphaModFix/>
          </a:blip>
          <a:stretch>
            <a:fillRect/>
          </a:stretch>
        </p:blipFill>
        <p:spPr>
          <a:xfrm>
            <a:off x="7233627" y="1327100"/>
            <a:ext cx="1833898" cy="24892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Chosen</a:t>
            </a:r>
            <a:r>
              <a:rPr lang="en"/>
              <a:t> Model</a:t>
            </a:r>
            <a:endParaRPr/>
          </a:p>
        </p:txBody>
      </p:sp>
      <p:sp>
        <p:nvSpPr>
          <p:cNvPr id="603" name="Google Shape;603;p71"/>
          <p:cNvSpPr txBox="1"/>
          <p:nvPr>
            <p:ph idx="1" type="body"/>
          </p:nvPr>
        </p:nvSpPr>
        <p:spPr>
          <a:xfrm>
            <a:off x="713250" y="1272925"/>
            <a:ext cx="40422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custom CNN model based on VG16 </a:t>
            </a:r>
            <a:r>
              <a:rPr lang="en"/>
              <a:t>architecture, has the best overall results among the models we have tested. </a:t>
            </a:r>
            <a:endParaRPr/>
          </a:p>
          <a:p>
            <a:pPr indent="0" lvl="0" marL="0" rtl="0" algn="l">
              <a:spcBef>
                <a:spcPts val="1200"/>
              </a:spcBef>
              <a:spcAft>
                <a:spcPts val="0"/>
              </a:spcAft>
              <a:buNone/>
            </a:pPr>
            <a:r>
              <a:rPr lang="en"/>
              <a:t>There doesn't seem to have a lot of overfitting as compared to the rest of the models for both 31x31 and 128x128</a:t>
            </a:r>
            <a:endParaRPr/>
          </a:p>
          <a:p>
            <a:pPr indent="0" lvl="0" marL="0" rtl="0" algn="l">
              <a:spcBef>
                <a:spcPts val="1200"/>
              </a:spcBef>
              <a:spcAft>
                <a:spcPts val="0"/>
              </a:spcAft>
              <a:buNone/>
            </a:pPr>
            <a:r>
              <a:rPr lang="en"/>
              <a:t>Why does VG16 have better results even though Resnet has been proven better?</a:t>
            </a:r>
            <a:endParaRPr/>
          </a:p>
          <a:p>
            <a:pPr indent="0" lvl="0" marL="0" rtl="0" algn="l">
              <a:spcBef>
                <a:spcPts val="1200"/>
              </a:spcBef>
              <a:spcAft>
                <a:spcPts val="1200"/>
              </a:spcAft>
              <a:buNone/>
            </a:pPr>
            <a:r>
              <a:rPr lang="en"/>
              <a:t>This might be because our custom ResNet model only has 12 layers (for 128x128), while current ResNet models like ResNet34 and ResNet50 have more layers. ResNet is good at handling really deep neural networks because of its skip connections. However, we can't train a large custom ResNet model with 34 to 50 layers due to hardware and time limitations. </a:t>
            </a:r>
            <a:endParaRPr/>
          </a:p>
        </p:txBody>
      </p:sp>
      <p:pic>
        <p:nvPicPr>
          <p:cNvPr id="604" name="Google Shape;604;p71"/>
          <p:cNvPicPr preferRelativeResize="0"/>
          <p:nvPr/>
        </p:nvPicPr>
        <p:blipFill>
          <a:blip r:embed="rId3">
            <a:alphaModFix/>
          </a:blip>
          <a:stretch>
            <a:fillRect/>
          </a:stretch>
        </p:blipFill>
        <p:spPr>
          <a:xfrm>
            <a:off x="5040550" y="1444425"/>
            <a:ext cx="4042200" cy="1159894"/>
          </a:xfrm>
          <a:prstGeom prst="rect">
            <a:avLst/>
          </a:prstGeom>
          <a:noFill/>
          <a:ln>
            <a:noFill/>
          </a:ln>
        </p:spPr>
      </p:pic>
      <p:pic>
        <p:nvPicPr>
          <p:cNvPr id="605" name="Google Shape;605;p71"/>
          <p:cNvPicPr preferRelativeResize="0"/>
          <p:nvPr/>
        </p:nvPicPr>
        <p:blipFill>
          <a:blip r:embed="rId4">
            <a:alphaModFix/>
          </a:blip>
          <a:stretch>
            <a:fillRect/>
          </a:stretch>
        </p:blipFill>
        <p:spPr>
          <a:xfrm>
            <a:off x="5040550" y="3075956"/>
            <a:ext cx="4042199" cy="11509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Improvement</a:t>
            </a:r>
            <a:endParaRPr/>
          </a:p>
        </p:txBody>
      </p:sp>
      <p:sp>
        <p:nvSpPr>
          <p:cNvPr id="611" name="Google Shape;611;p72"/>
          <p:cNvSpPr txBox="1"/>
          <p:nvPr>
            <p:ph idx="1" type="body"/>
          </p:nvPr>
        </p:nvSpPr>
        <p:spPr>
          <a:xfrm>
            <a:off x="713250" y="1272925"/>
            <a:ext cx="375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tuning the parameters learning rate, number of neurons and weight decay values using Keras tuner to gridsearch the </a:t>
            </a:r>
            <a:r>
              <a:rPr lang="en"/>
              <a:t>available</a:t>
            </a:r>
            <a:r>
              <a:rPr lang="en"/>
              <a:t> parameters.</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After finding the best weight decay values through hyperparameter tuning, our model's test accuracy has improved by over 2%.</a:t>
            </a:r>
            <a:endParaRPr/>
          </a:p>
          <a:p>
            <a:pPr indent="0" lvl="0" marL="0" rtl="0" algn="l">
              <a:spcBef>
                <a:spcPts val="1200"/>
              </a:spcBef>
              <a:spcAft>
                <a:spcPts val="0"/>
              </a:spcAft>
              <a:buClr>
                <a:schemeClr val="dk1"/>
              </a:buClr>
              <a:buSzPts val="1100"/>
              <a:buFont typeface="Arial"/>
              <a:buNone/>
            </a:pPr>
            <a:r>
              <a:rPr lang="en"/>
              <a:t>Notably, we observed that our model performs better and converges more effectively with larger learning rate values. The top 3 results for both the 128x128 and 31x31 models selected a learning rate of 0.1 for their parameters.</a:t>
            </a:r>
            <a:endParaRPr/>
          </a:p>
          <a:p>
            <a:pPr indent="0" lvl="0" marL="0" rtl="0" algn="l">
              <a:spcBef>
                <a:spcPts val="1200"/>
              </a:spcBef>
              <a:spcAft>
                <a:spcPts val="1200"/>
              </a:spcAft>
              <a:buNone/>
            </a:pPr>
            <a:r>
              <a:t/>
            </a:r>
            <a:endParaRPr/>
          </a:p>
        </p:txBody>
      </p:sp>
      <p:pic>
        <p:nvPicPr>
          <p:cNvPr id="612" name="Google Shape;612;p72"/>
          <p:cNvPicPr preferRelativeResize="0"/>
          <p:nvPr/>
        </p:nvPicPr>
        <p:blipFill>
          <a:blip r:embed="rId3">
            <a:alphaModFix/>
          </a:blip>
          <a:stretch>
            <a:fillRect/>
          </a:stretch>
        </p:blipFill>
        <p:spPr>
          <a:xfrm>
            <a:off x="4599650" y="274513"/>
            <a:ext cx="2176000" cy="4594475"/>
          </a:xfrm>
          <a:prstGeom prst="rect">
            <a:avLst/>
          </a:prstGeom>
          <a:noFill/>
          <a:ln>
            <a:noFill/>
          </a:ln>
        </p:spPr>
      </p:pic>
      <p:pic>
        <p:nvPicPr>
          <p:cNvPr id="613" name="Google Shape;613;p72"/>
          <p:cNvPicPr preferRelativeResize="0"/>
          <p:nvPr/>
        </p:nvPicPr>
        <p:blipFill>
          <a:blip r:embed="rId4">
            <a:alphaModFix/>
          </a:blip>
          <a:stretch>
            <a:fillRect/>
          </a:stretch>
        </p:blipFill>
        <p:spPr>
          <a:xfrm>
            <a:off x="6775650" y="274525"/>
            <a:ext cx="2176000" cy="45650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type="title"/>
          </p:nvPr>
        </p:nvSpPr>
        <p:spPr>
          <a:xfrm>
            <a:off x="2101500" y="2436750"/>
            <a:ext cx="49410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Convolutional</a:t>
            </a:r>
            <a:r>
              <a:rPr lang="en"/>
              <a:t> Neural </a:t>
            </a:r>
            <a:r>
              <a:rPr lang="en"/>
              <a:t>Networks</a:t>
            </a:r>
            <a:endParaRPr/>
          </a:p>
        </p:txBody>
      </p:sp>
      <p:sp>
        <p:nvSpPr>
          <p:cNvPr id="479" name="Google Shape;479;p55"/>
          <p:cNvSpPr txBox="1"/>
          <p:nvPr>
            <p:ph idx="2" type="title"/>
          </p:nvPr>
        </p:nvSpPr>
        <p:spPr>
          <a:xfrm>
            <a:off x="3746550" y="1229838"/>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3"/>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Analysis</a:t>
            </a:r>
            <a:endParaRPr/>
          </a:p>
        </p:txBody>
      </p:sp>
      <p:sp>
        <p:nvSpPr>
          <p:cNvPr id="619" name="Google Shape;619;p73"/>
          <p:cNvSpPr txBox="1"/>
          <p:nvPr>
            <p:ph idx="1" type="body"/>
          </p:nvPr>
        </p:nvSpPr>
        <p:spPr>
          <a:xfrm>
            <a:off x="167250" y="1017725"/>
            <a:ext cx="4711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Observations for the 128x128 Model:</a:t>
            </a:r>
            <a:endParaRPr b="1"/>
          </a:p>
          <a:p>
            <a:pPr indent="0" lvl="0" marL="0" rtl="0" algn="l">
              <a:spcBef>
                <a:spcPts val="1200"/>
              </a:spcBef>
              <a:spcAft>
                <a:spcPts val="0"/>
              </a:spcAft>
              <a:buClr>
                <a:schemeClr val="dk1"/>
              </a:buClr>
              <a:buSzPts val="1100"/>
              <a:buFont typeface="Arial"/>
              <a:buNone/>
            </a:pPr>
            <a:r>
              <a:rPr lang="en"/>
              <a:t>Sometimes, the mistakes made by the model seem a bit silly, like confusing a papaya with a carrot. This suggests that we might need to make our 128x128 model deeper and more complex to understand vegetables better.</a:t>
            </a:r>
            <a:endParaRPr/>
          </a:p>
          <a:p>
            <a:pPr indent="0" lvl="0" marL="0" rtl="0" algn="l">
              <a:spcBef>
                <a:spcPts val="1200"/>
              </a:spcBef>
              <a:spcAft>
                <a:spcPts val="0"/>
              </a:spcAft>
              <a:buClr>
                <a:schemeClr val="dk1"/>
              </a:buClr>
              <a:buSzPts val="1100"/>
              <a:buFont typeface="Arial"/>
              <a:buNone/>
            </a:pPr>
            <a:r>
              <a:rPr lang="en"/>
              <a:t>However, some mistakes, like confusing papayas with potatoes in black and white images, are reasonable. This shows that factors like color and image quality impact the model's performance, not just its architecture.</a:t>
            </a:r>
            <a:endParaRPr/>
          </a:p>
          <a:p>
            <a:pPr indent="0" lvl="0" marL="0" rtl="0" algn="l">
              <a:spcBef>
                <a:spcPts val="1200"/>
              </a:spcBef>
              <a:spcAft>
                <a:spcPts val="0"/>
              </a:spcAft>
              <a:buClr>
                <a:schemeClr val="dk1"/>
              </a:buClr>
              <a:buSzPts val="1100"/>
              <a:buFont typeface="Arial"/>
              <a:buNone/>
            </a:pPr>
            <a:r>
              <a:rPr b="1" lang="en"/>
              <a:t>Observations for the 31x31 Model:</a:t>
            </a:r>
            <a:endParaRPr b="1"/>
          </a:p>
          <a:p>
            <a:pPr indent="0" lvl="0" marL="0" rtl="0" algn="l">
              <a:spcBef>
                <a:spcPts val="1200"/>
              </a:spcBef>
              <a:spcAft>
                <a:spcPts val="0"/>
              </a:spcAft>
              <a:buClr>
                <a:schemeClr val="dk1"/>
              </a:buClr>
              <a:buSzPts val="1100"/>
              <a:buFont typeface="Arial"/>
              <a:buNone/>
            </a:pPr>
            <a:r>
              <a:rPr lang="en"/>
              <a:t>The low pixel resolution makes it hard even for a person to tell what some vegetables are. At this size, important details and features that define different vegetables might be missing or hard to see.</a:t>
            </a:r>
            <a:endParaRPr/>
          </a:p>
          <a:p>
            <a:pPr indent="0" lvl="0" marL="0" rtl="0" algn="l">
              <a:spcBef>
                <a:spcPts val="1200"/>
              </a:spcBef>
              <a:spcAft>
                <a:spcPts val="0"/>
              </a:spcAft>
              <a:buClr>
                <a:schemeClr val="dk1"/>
              </a:buClr>
              <a:buSzPts val="1100"/>
              <a:buFont typeface="Arial"/>
              <a:buNone/>
            </a:pPr>
            <a:r>
              <a:rPr lang="en"/>
              <a:t>So, it's okay for the model to make these kinds of mistakes. Overall, our model is doing well, considering that some errors come from the natural difficulty of interpreting small images.</a:t>
            </a:r>
            <a:endParaRPr/>
          </a:p>
          <a:p>
            <a:pPr indent="0" lvl="0" marL="0" rtl="0" algn="l">
              <a:spcBef>
                <a:spcPts val="1200"/>
              </a:spcBef>
              <a:spcAft>
                <a:spcPts val="1200"/>
              </a:spcAft>
              <a:buNone/>
            </a:pPr>
            <a:r>
              <a:t/>
            </a:r>
            <a:endParaRPr/>
          </a:p>
        </p:txBody>
      </p:sp>
      <p:pic>
        <p:nvPicPr>
          <p:cNvPr id="620" name="Google Shape;620;p73"/>
          <p:cNvPicPr preferRelativeResize="0"/>
          <p:nvPr/>
        </p:nvPicPr>
        <p:blipFill>
          <a:blip r:embed="rId3">
            <a:alphaModFix/>
          </a:blip>
          <a:stretch>
            <a:fillRect/>
          </a:stretch>
        </p:blipFill>
        <p:spPr>
          <a:xfrm>
            <a:off x="4945300" y="191750"/>
            <a:ext cx="3795824" cy="2329767"/>
          </a:xfrm>
          <a:prstGeom prst="rect">
            <a:avLst/>
          </a:prstGeom>
          <a:noFill/>
          <a:ln>
            <a:noFill/>
          </a:ln>
        </p:spPr>
      </p:pic>
      <p:pic>
        <p:nvPicPr>
          <p:cNvPr id="621" name="Google Shape;621;p73"/>
          <p:cNvPicPr preferRelativeResize="0"/>
          <p:nvPr/>
        </p:nvPicPr>
        <p:blipFill>
          <a:blip r:embed="rId4">
            <a:alphaModFix/>
          </a:blip>
          <a:stretch>
            <a:fillRect/>
          </a:stretch>
        </p:blipFill>
        <p:spPr>
          <a:xfrm>
            <a:off x="4945300" y="2521524"/>
            <a:ext cx="3795824" cy="23297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Visualisation</a:t>
            </a:r>
            <a:endParaRPr/>
          </a:p>
        </p:txBody>
      </p:sp>
      <p:pic>
        <p:nvPicPr>
          <p:cNvPr id="627" name="Google Shape;627;p74"/>
          <p:cNvPicPr preferRelativeResize="0"/>
          <p:nvPr/>
        </p:nvPicPr>
        <p:blipFill>
          <a:blip r:embed="rId3">
            <a:alphaModFix/>
          </a:blip>
          <a:stretch>
            <a:fillRect/>
          </a:stretch>
        </p:blipFill>
        <p:spPr>
          <a:xfrm>
            <a:off x="1032075" y="1017725"/>
            <a:ext cx="7079849" cy="2617174"/>
          </a:xfrm>
          <a:prstGeom prst="rect">
            <a:avLst/>
          </a:prstGeom>
          <a:noFill/>
          <a:ln>
            <a:noFill/>
          </a:ln>
        </p:spPr>
      </p:pic>
      <p:pic>
        <p:nvPicPr>
          <p:cNvPr id="628" name="Google Shape;628;p74"/>
          <p:cNvPicPr preferRelativeResize="0"/>
          <p:nvPr/>
        </p:nvPicPr>
        <p:blipFill>
          <a:blip r:embed="rId4">
            <a:alphaModFix/>
          </a:blip>
          <a:stretch>
            <a:fillRect/>
          </a:stretch>
        </p:blipFill>
        <p:spPr>
          <a:xfrm>
            <a:off x="406375" y="3682899"/>
            <a:ext cx="8331255" cy="1203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634" name="Google Shape;634;p75"/>
          <p:cNvSpPr txBox="1"/>
          <p:nvPr>
            <p:ph idx="1" type="body"/>
          </p:nvPr>
        </p:nvSpPr>
        <p:spPr>
          <a:xfrm>
            <a:off x="713250" y="1131250"/>
            <a:ext cx="7717500" cy="34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a:t>
            </a:r>
            <a:r>
              <a:rPr lang="en" sz="1400"/>
              <a:t>n summary, I experimented with various models, and found that a custom built CNN with batch normalization and data augmentation to try to reduce overfitting. More room for improvement can be made to the model like increasing the number of layers, trying different model </a:t>
            </a:r>
            <a:r>
              <a:rPr lang="en" sz="1400"/>
              <a:t>architecture</a:t>
            </a:r>
            <a:r>
              <a:rPr lang="en" sz="1400"/>
              <a:t> using different learning rates and optimizers like RMSProp and Ftrl can be done to make model better.</a:t>
            </a:r>
            <a:endParaRPr sz="1400"/>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6"/>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40" name="Google Shape;640;p76"/>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grpSp>
        <p:nvGrpSpPr>
          <p:cNvPr id="641" name="Google Shape;641;p76"/>
          <p:cNvGrpSpPr/>
          <p:nvPr/>
        </p:nvGrpSpPr>
        <p:grpSpPr>
          <a:xfrm>
            <a:off x="4961882" y="2876803"/>
            <a:ext cx="458723" cy="458684"/>
            <a:chOff x="1379798" y="1723250"/>
            <a:chExt cx="397887" cy="397887"/>
          </a:xfrm>
        </p:grpSpPr>
        <p:sp>
          <p:nvSpPr>
            <p:cNvPr id="642" name="Google Shape;642;p7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7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p7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5" name="Google Shape;645;p7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46" name="Google Shape;646;p76"/>
          <p:cNvGrpSpPr/>
          <p:nvPr/>
        </p:nvGrpSpPr>
        <p:grpSpPr>
          <a:xfrm>
            <a:off x="3721699" y="2876803"/>
            <a:ext cx="458747" cy="458684"/>
            <a:chOff x="266768" y="1721375"/>
            <a:chExt cx="397907" cy="397887"/>
          </a:xfrm>
        </p:grpSpPr>
        <p:sp>
          <p:nvSpPr>
            <p:cNvPr id="647" name="Google Shape;647;p7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p7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49" name="Google Shape;649;p76"/>
          <p:cNvGrpSpPr/>
          <p:nvPr/>
        </p:nvGrpSpPr>
        <p:grpSpPr>
          <a:xfrm>
            <a:off x="4350135" y="2876803"/>
            <a:ext cx="458699" cy="458684"/>
            <a:chOff x="864491" y="1723250"/>
            <a:chExt cx="397866" cy="397887"/>
          </a:xfrm>
        </p:grpSpPr>
        <p:sp>
          <p:nvSpPr>
            <p:cNvPr id="650" name="Google Shape;650;p7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1" name="Google Shape;651;p7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 name="Google Shape;652;p7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53" name="Google Shape;653;p76"/>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485" name="Google Shape;485;p56"/>
          <p:cNvSpPr txBox="1"/>
          <p:nvPr>
            <p:ph idx="1" type="body"/>
          </p:nvPr>
        </p:nvSpPr>
        <p:spPr>
          <a:xfrm>
            <a:off x="713250" y="1272925"/>
            <a:ext cx="3434700" cy="3295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200"/>
              <a:t>We will be training 2 models for 2 different image sizes. 128x128 and 31x31</a:t>
            </a:r>
            <a:endParaRPr sz="1200"/>
          </a:p>
          <a:p>
            <a:pPr indent="-349250" lvl="0" marL="457200" rtl="0" algn="l">
              <a:spcBef>
                <a:spcPts val="0"/>
              </a:spcBef>
              <a:spcAft>
                <a:spcPts val="0"/>
              </a:spcAft>
              <a:buSzPts val="1900"/>
              <a:buChar char="-"/>
            </a:pPr>
            <a:r>
              <a:rPr lang="en" sz="1200"/>
              <a:t>We can observe that in the decrease of resolution, </a:t>
            </a:r>
            <a:r>
              <a:rPr lang="en" sz="1200"/>
              <a:t>our</a:t>
            </a:r>
            <a:r>
              <a:rPr lang="en" sz="1200"/>
              <a:t> 31x31 images are much harder to </a:t>
            </a:r>
            <a:r>
              <a:rPr lang="en" sz="1200"/>
              <a:t>differentiate</a:t>
            </a:r>
            <a:r>
              <a:rPr lang="en" sz="1200"/>
              <a:t> than 128x128 images. </a:t>
            </a:r>
            <a:endParaRPr sz="1200"/>
          </a:p>
        </p:txBody>
      </p:sp>
      <p:pic>
        <p:nvPicPr>
          <p:cNvPr id="486" name="Google Shape;486;p56"/>
          <p:cNvPicPr preferRelativeResize="0"/>
          <p:nvPr/>
        </p:nvPicPr>
        <p:blipFill>
          <a:blip r:embed="rId3">
            <a:alphaModFix/>
          </a:blip>
          <a:stretch>
            <a:fillRect/>
          </a:stretch>
        </p:blipFill>
        <p:spPr>
          <a:xfrm>
            <a:off x="4262525" y="221125"/>
            <a:ext cx="4396950" cy="2385537"/>
          </a:xfrm>
          <a:prstGeom prst="rect">
            <a:avLst/>
          </a:prstGeom>
          <a:noFill/>
          <a:ln>
            <a:noFill/>
          </a:ln>
        </p:spPr>
      </p:pic>
      <p:pic>
        <p:nvPicPr>
          <p:cNvPr id="487" name="Google Shape;487;p56"/>
          <p:cNvPicPr preferRelativeResize="0"/>
          <p:nvPr/>
        </p:nvPicPr>
        <p:blipFill>
          <a:blip r:embed="rId4">
            <a:alphaModFix/>
          </a:blip>
          <a:stretch>
            <a:fillRect/>
          </a:stretch>
        </p:blipFill>
        <p:spPr>
          <a:xfrm>
            <a:off x="4262525" y="2645198"/>
            <a:ext cx="4396950" cy="23855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493" name="Google Shape;493;p57"/>
          <p:cNvSpPr txBox="1"/>
          <p:nvPr>
            <p:ph idx="1" type="body"/>
          </p:nvPr>
        </p:nvSpPr>
        <p:spPr>
          <a:xfrm>
            <a:off x="713250" y="1272925"/>
            <a:ext cx="3434700" cy="3295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200"/>
              <a:t>There is quite </a:t>
            </a:r>
            <a:r>
              <a:rPr lang="en" sz="1200"/>
              <a:t>a lot</a:t>
            </a:r>
            <a:r>
              <a:rPr lang="en" sz="1200"/>
              <a:t> of variations among our classes, with </a:t>
            </a:r>
            <a:r>
              <a:rPr lang="en" sz="1200"/>
              <a:t>vegetables</a:t>
            </a:r>
            <a:r>
              <a:rPr lang="en" sz="1200"/>
              <a:t> being quite hard for a human to </a:t>
            </a:r>
            <a:r>
              <a:rPr lang="en" sz="1200"/>
              <a:t>differentiate</a:t>
            </a:r>
            <a:r>
              <a:rPr lang="en" sz="1200"/>
              <a:t> them perfectly.</a:t>
            </a:r>
            <a:endParaRPr sz="1200"/>
          </a:p>
          <a:p>
            <a:pPr indent="-304800" lvl="0" marL="457200" rtl="0" algn="l">
              <a:spcBef>
                <a:spcPts val="0"/>
              </a:spcBef>
              <a:spcAft>
                <a:spcPts val="0"/>
              </a:spcAft>
              <a:buSzPts val="1200"/>
              <a:buChar char="-"/>
            </a:pPr>
            <a:r>
              <a:rPr lang="en" sz="1200"/>
              <a:t>There are even some images taken quite </a:t>
            </a:r>
            <a:r>
              <a:rPr lang="en" sz="1200"/>
              <a:t>blurry</a:t>
            </a:r>
            <a:r>
              <a:rPr lang="en" sz="1200"/>
              <a:t> even in 128x128 resolution.</a:t>
            </a:r>
            <a:endParaRPr sz="1200"/>
          </a:p>
        </p:txBody>
      </p:sp>
      <p:pic>
        <p:nvPicPr>
          <p:cNvPr id="494" name="Google Shape;494;p57"/>
          <p:cNvPicPr preferRelativeResize="0"/>
          <p:nvPr/>
        </p:nvPicPr>
        <p:blipFill>
          <a:blip r:embed="rId3">
            <a:alphaModFix/>
          </a:blip>
          <a:stretch>
            <a:fillRect/>
          </a:stretch>
        </p:blipFill>
        <p:spPr>
          <a:xfrm>
            <a:off x="4147950" y="0"/>
            <a:ext cx="3198175" cy="2591630"/>
          </a:xfrm>
          <a:prstGeom prst="rect">
            <a:avLst/>
          </a:prstGeom>
          <a:noFill/>
          <a:ln>
            <a:noFill/>
          </a:ln>
        </p:spPr>
      </p:pic>
      <p:pic>
        <p:nvPicPr>
          <p:cNvPr id="495" name="Google Shape;495;p57"/>
          <p:cNvPicPr preferRelativeResize="0"/>
          <p:nvPr/>
        </p:nvPicPr>
        <p:blipFill>
          <a:blip r:embed="rId4">
            <a:alphaModFix/>
          </a:blip>
          <a:stretch>
            <a:fillRect/>
          </a:stretch>
        </p:blipFill>
        <p:spPr>
          <a:xfrm>
            <a:off x="4147950" y="2591628"/>
            <a:ext cx="3149114" cy="25518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8"/>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501" name="Google Shape;501;p58"/>
          <p:cNvSpPr txBox="1"/>
          <p:nvPr>
            <p:ph idx="1" type="body"/>
          </p:nvPr>
        </p:nvSpPr>
        <p:spPr>
          <a:xfrm>
            <a:off x="619800" y="3236350"/>
            <a:ext cx="4107000" cy="16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checking our image class distribution, we notice that we have a class imbalance for our train dataset.</a:t>
            </a:r>
            <a:endParaRPr/>
          </a:p>
          <a:p>
            <a:pPr indent="0" lvl="0" marL="0" rtl="0" algn="l">
              <a:spcBef>
                <a:spcPts val="1200"/>
              </a:spcBef>
              <a:spcAft>
                <a:spcPts val="1200"/>
              </a:spcAft>
              <a:buNone/>
            </a:pPr>
            <a:r>
              <a:rPr lang="en"/>
              <a:t>To solve this we will be assigning different weights to different classes. As it helps preserve our data, prevent overfitting and it is a easier technique to do than image oversampling.</a:t>
            </a:r>
            <a:endParaRPr/>
          </a:p>
        </p:txBody>
      </p:sp>
      <p:pic>
        <p:nvPicPr>
          <p:cNvPr id="502" name="Google Shape;502;p58"/>
          <p:cNvPicPr preferRelativeResize="0"/>
          <p:nvPr/>
        </p:nvPicPr>
        <p:blipFill>
          <a:blip r:embed="rId3">
            <a:alphaModFix/>
          </a:blip>
          <a:stretch>
            <a:fillRect/>
          </a:stretch>
        </p:blipFill>
        <p:spPr>
          <a:xfrm>
            <a:off x="2216250" y="301200"/>
            <a:ext cx="4711502" cy="2026400"/>
          </a:xfrm>
          <a:prstGeom prst="rect">
            <a:avLst/>
          </a:prstGeom>
          <a:noFill/>
          <a:ln>
            <a:noFill/>
          </a:ln>
        </p:spPr>
      </p:pic>
      <p:pic>
        <p:nvPicPr>
          <p:cNvPr id="503" name="Google Shape;503;p58"/>
          <p:cNvPicPr preferRelativeResize="0"/>
          <p:nvPr/>
        </p:nvPicPr>
        <p:blipFill>
          <a:blip r:embed="rId4">
            <a:alphaModFix/>
          </a:blip>
          <a:stretch>
            <a:fillRect/>
          </a:stretch>
        </p:blipFill>
        <p:spPr>
          <a:xfrm>
            <a:off x="0" y="2327590"/>
            <a:ext cx="9144001" cy="908771"/>
          </a:xfrm>
          <a:prstGeom prst="rect">
            <a:avLst/>
          </a:prstGeom>
          <a:noFill/>
          <a:ln>
            <a:noFill/>
          </a:ln>
        </p:spPr>
      </p:pic>
      <p:sp>
        <p:nvSpPr>
          <p:cNvPr id="504" name="Google Shape;504;p58"/>
          <p:cNvSpPr txBox="1"/>
          <p:nvPr/>
        </p:nvSpPr>
        <p:spPr>
          <a:xfrm>
            <a:off x="4869275" y="3323425"/>
            <a:ext cx="4274700" cy="1395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F8F8F0"/>
                </a:solidFill>
                <a:latin typeface="Courier New"/>
                <a:ea typeface="Courier New"/>
                <a:cs typeface="Courier New"/>
                <a:sym typeface="Courier New"/>
              </a:rPr>
              <a:t>Class Weights: {0: 0.042979263, 1: 0.046560865, 2: 0.07601774, 3: 0.038621914, 4: 0.04469843, 5: 0.06664775, 6: 0.09550946, 7: 0.13095243, 8: 0.05711043, 9: 0.041285496, 10: 0.05922937, 11: 0.088922605, 12: 0.041184057, 13: 0.1351767, 14: 0.03510348}</a:t>
            </a:r>
            <a:endParaRPr sz="1800">
              <a:solidFill>
                <a:schemeClr val="dk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510" name="Google Shape;510;p59"/>
          <p:cNvSpPr txBox="1"/>
          <p:nvPr>
            <p:ph idx="1" type="body"/>
          </p:nvPr>
        </p:nvSpPr>
        <p:spPr>
          <a:xfrm>
            <a:off x="532925" y="1102125"/>
            <a:ext cx="28887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Image Averaging</a:t>
            </a:r>
            <a:endParaRPr b="1" sz="1300"/>
          </a:p>
          <a:p>
            <a:pPr indent="-317500" lvl="0" marL="457200" rtl="0" algn="l">
              <a:lnSpc>
                <a:spcPct val="115000"/>
              </a:lnSpc>
              <a:spcBef>
                <a:spcPts val="1200"/>
              </a:spcBef>
              <a:spcAft>
                <a:spcPts val="0"/>
              </a:spcAft>
              <a:buClr>
                <a:srgbClr val="5A3E3A"/>
              </a:buClr>
              <a:buSzPts val="1400"/>
              <a:buFont typeface="Montserrat"/>
              <a:buChar char="●"/>
            </a:pPr>
            <a:r>
              <a:rPr lang="en" sz="1400">
                <a:solidFill>
                  <a:srgbClr val="5A3E3A"/>
                </a:solidFill>
                <a:latin typeface="Nunito"/>
                <a:ea typeface="Nunito"/>
                <a:cs typeface="Nunito"/>
                <a:sym typeface="Nunito"/>
              </a:rPr>
              <a:t>We will apply a technique called Image Averaging. It stacks all images in the dataset and average each other. This allows us to look at the noise of the dataset and all images per class.</a:t>
            </a:r>
            <a:endParaRPr sz="1400">
              <a:solidFill>
                <a:srgbClr val="5A3E3A"/>
              </a:solidFill>
              <a:latin typeface="Nunito"/>
              <a:ea typeface="Nunito"/>
              <a:cs typeface="Nunito"/>
              <a:sym typeface="Nunito"/>
            </a:endParaRPr>
          </a:p>
          <a:p>
            <a:pPr indent="-317500" lvl="0" marL="457200" rtl="0" algn="l">
              <a:lnSpc>
                <a:spcPct val="115000"/>
              </a:lnSpc>
              <a:spcBef>
                <a:spcPts val="0"/>
              </a:spcBef>
              <a:spcAft>
                <a:spcPts val="0"/>
              </a:spcAft>
              <a:buClr>
                <a:srgbClr val="5A3E3A"/>
              </a:buClr>
              <a:buSzPts val="1400"/>
              <a:buFont typeface="Nunito"/>
              <a:buChar char="●"/>
            </a:pPr>
            <a:r>
              <a:rPr lang="en" sz="1400">
                <a:solidFill>
                  <a:srgbClr val="5A3E3A"/>
                </a:solidFill>
                <a:latin typeface="Nunito"/>
                <a:ea typeface="Nunito"/>
                <a:cs typeface="Nunito"/>
                <a:sym typeface="Nunito"/>
              </a:rPr>
              <a:t>The images for each class are not very clear, however we can see the rough outline for each class indicating where the </a:t>
            </a:r>
            <a:r>
              <a:rPr lang="en" sz="1400">
                <a:solidFill>
                  <a:srgbClr val="5A3E3A"/>
                </a:solidFill>
                <a:latin typeface="Nunito"/>
                <a:ea typeface="Nunito"/>
                <a:cs typeface="Nunito"/>
                <a:sym typeface="Nunito"/>
              </a:rPr>
              <a:t>vegetable</a:t>
            </a:r>
            <a:r>
              <a:rPr lang="en" sz="1400">
                <a:solidFill>
                  <a:srgbClr val="5A3E3A"/>
                </a:solidFill>
                <a:latin typeface="Nunito"/>
                <a:ea typeface="Nunito"/>
                <a:cs typeface="Nunito"/>
                <a:sym typeface="Nunito"/>
              </a:rPr>
              <a:t> is.</a:t>
            </a:r>
            <a:endParaRPr sz="1400">
              <a:solidFill>
                <a:srgbClr val="5A3E3A"/>
              </a:solidFill>
              <a:latin typeface="Nunito"/>
              <a:ea typeface="Nunito"/>
              <a:cs typeface="Nunito"/>
              <a:sym typeface="Nunito"/>
            </a:endParaRPr>
          </a:p>
          <a:p>
            <a:pPr indent="0" lvl="0" marL="0" rtl="0" algn="l">
              <a:spcBef>
                <a:spcPts val="0"/>
              </a:spcBef>
              <a:spcAft>
                <a:spcPts val="1200"/>
              </a:spcAft>
              <a:buNone/>
            </a:pPr>
            <a:r>
              <a:t/>
            </a:r>
            <a:endParaRPr/>
          </a:p>
        </p:txBody>
      </p:sp>
      <p:pic>
        <p:nvPicPr>
          <p:cNvPr id="511" name="Google Shape;511;p59"/>
          <p:cNvPicPr preferRelativeResize="0"/>
          <p:nvPr/>
        </p:nvPicPr>
        <p:blipFill>
          <a:blip r:embed="rId3">
            <a:alphaModFix/>
          </a:blip>
          <a:stretch>
            <a:fillRect/>
          </a:stretch>
        </p:blipFill>
        <p:spPr>
          <a:xfrm>
            <a:off x="3601925" y="391925"/>
            <a:ext cx="4711500" cy="2437637"/>
          </a:xfrm>
          <a:prstGeom prst="rect">
            <a:avLst/>
          </a:prstGeom>
          <a:noFill/>
          <a:ln>
            <a:noFill/>
          </a:ln>
        </p:spPr>
      </p:pic>
      <p:pic>
        <p:nvPicPr>
          <p:cNvPr id="512" name="Google Shape;512;p59"/>
          <p:cNvPicPr preferRelativeResize="0"/>
          <p:nvPr/>
        </p:nvPicPr>
        <p:blipFill>
          <a:blip r:embed="rId4">
            <a:alphaModFix/>
          </a:blip>
          <a:stretch>
            <a:fillRect/>
          </a:stretch>
        </p:blipFill>
        <p:spPr>
          <a:xfrm>
            <a:off x="3601950" y="2939506"/>
            <a:ext cx="2699584" cy="1700468"/>
          </a:xfrm>
          <a:prstGeom prst="rect">
            <a:avLst/>
          </a:prstGeom>
          <a:noFill/>
          <a:ln>
            <a:noFill/>
          </a:ln>
        </p:spPr>
      </p:pic>
      <p:pic>
        <p:nvPicPr>
          <p:cNvPr id="513" name="Google Shape;513;p59"/>
          <p:cNvPicPr preferRelativeResize="0"/>
          <p:nvPr/>
        </p:nvPicPr>
        <p:blipFill>
          <a:blip r:embed="rId5">
            <a:alphaModFix/>
          </a:blip>
          <a:stretch>
            <a:fillRect/>
          </a:stretch>
        </p:blipFill>
        <p:spPr>
          <a:xfrm>
            <a:off x="6301538" y="2939500"/>
            <a:ext cx="2699587" cy="1700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519" name="Google Shape;519;p60"/>
          <p:cNvSpPr txBox="1"/>
          <p:nvPr>
            <p:ph idx="1" type="body"/>
          </p:nvPr>
        </p:nvSpPr>
        <p:spPr>
          <a:xfrm>
            <a:off x="713225" y="1396300"/>
            <a:ext cx="3245100" cy="33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will be normalising our images to help our model achieve faster convergence and helps it generalise better.</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rPr lang="en" sz="1300"/>
              <a:t>We can see that normalising does not affect the image much as the </a:t>
            </a:r>
            <a:r>
              <a:rPr lang="en" sz="1300"/>
              <a:t>original</a:t>
            </a:r>
            <a:r>
              <a:rPr lang="en" sz="1300"/>
              <a:t> pixel values were already in the same range as before</a:t>
            </a:r>
            <a:endParaRPr sz="1300"/>
          </a:p>
        </p:txBody>
      </p:sp>
      <p:pic>
        <p:nvPicPr>
          <p:cNvPr id="520" name="Google Shape;520;p60"/>
          <p:cNvPicPr preferRelativeResize="0"/>
          <p:nvPr/>
        </p:nvPicPr>
        <p:blipFill>
          <a:blip r:embed="rId3">
            <a:alphaModFix/>
          </a:blip>
          <a:stretch>
            <a:fillRect/>
          </a:stretch>
        </p:blipFill>
        <p:spPr>
          <a:xfrm>
            <a:off x="4445046" y="1165112"/>
            <a:ext cx="3546379" cy="1079278"/>
          </a:xfrm>
          <a:prstGeom prst="rect">
            <a:avLst/>
          </a:prstGeom>
          <a:noFill/>
          <a:ln>
            <a:noFill/>
          </a:ln>
        </p:spPr>
      </p:pic>
      <p:pic>
        <p:nvPicPr>
          <p:cNvPr id="521" name="Google Shape;521;p60"/>
          <p:cNvPicPr preferRelativeResize="0"/>
          <p:nvPr/>
        </p:nvPicPr>
        <p:blipFill>
          <a:blip r:embed="rId4">
            <a:alphaModFix/>
          </a:blip>
          <a:stretch>
            <a:fillRect/>
          </a:stretch>
        </p:blipFill>
        <p:spPr>
          <a:xfrm>
            <a:off x="3918663" y="2434215"/>
            <a:ext cx="4599146" cy="23190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Augmentation</a:t>
            </a:r>
            <a:endParaRPr/>
          </a:p>
        </p:txBody>
      </p:sp>
      <p:sp>
        <p:nvSpPr>
          <p:cNvPr id="527" name="Google Shape;527;p61"/>
          <p:cNvSpPr txBox="1"/>
          <p:nvPr>
            <p:ph idx="1" type="body"/>
          </p:nvPr>
        </p:nvSpPr>
        <p:spPr>
          <a:xfrm>
            <a:off x="713250" y="1272925"/>
            <a:ext cx="38523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augmenting our dataset, to include a </a:t>
            </a:r>
            <a:r>
              <a:rPr lang="en"/>
              <a:t>greater range of variations in our images, thu helping our model to prevent overfitting.</a:t>
            </a:r>
            <a:endParaRPr/>
          </a:p>
          <a:p>
            <a:pPr indent="0" lvl="0" marL="0" rtl="0" algn="l">
              <a:spcBef>
                <a:spcPts val="1200"/>
              </a:spcBef>
              <a:spcAft>
                <a:spcPts val="1200"/>
              </a:spcAft>
              <a:buNone/>
            </a:pPr>
            <a:r>
              <a:rPr lang="en"/>
              <a:t>We will be doing simple data augmentation on our images, flipping both horizontally and vertically and cropping our images </a:t>
            </a:r>
            <a:endParaRPr/>
          </a:p>
        </p:txBody>
      </p:sp>
      <p:pic>
        <p:nvPicPr>
          <p:cNvPr id="528" name="Google Shape;528;p61"/>
          <p:cNvPicPr preferRelativeResize="0"/>
          <p:nvPr/>
        </p:nvPicPr>
        <p:blipFill>
          <a:blip r:embed="rId3">
            <a:alphaModFix/>
          </a:blip>
          <a:stretch>
            <a:fillRect/>
          </a:stretch>
        </p:blipFill>
        <p:spPr>
          <a:xfrm>
            <a:off x="4682275" y="0"/>
            <a:ext cx="2971249" cy="2520824"/>
          </a:xfrm>
          <a:prstGeom prst="rect">
            <a:avLst/>
          </a:prstGeom>
          <a:noFill/>
          <a:ln>
            <a:noFill/>
          </a:ln>
        </p:spPr>
      </p:pic>
      <p:pic>
        <p:nvPicPr>
          <p:cNvPr id="529" name="Google Shape;529;p61"/>
          <p:cNvPicPr preferRelativeResize="0"/>
          <p:nvPr/>
        </p:nvPicPr>
        <p:blipFill>
          <a:blip r:embed="rId4">
            <a:alphaModFix/>
          </a:blip>
          <a:stretch>
            <a:fillRect/>
          </a:stretch>
        </p:blipFill>
        <p:spPr>
          <a:xfrm>
            <a:off x="4682275" y="2520825"/>
            <a:ext cx="2971249" cy="25208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our Models</a:t>
            </a:r>
            <a:endParaRPr/>
          </a:p>
        </p:txBody>
      </p:sp>
      <p:sp>
        <p:nvSpPr>
          <p:cNvPr id="535" name="Google Shape;535;p62"/>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We will be experimenting with the different CNN model </a:t>
            </a:r>
            <a:r>
              <a:rPr lang="en" sz="1300"/>
              <a:t>architectures</a:t>
            </a:r>
            <a:r>
              <a:rPr lang="en" sz="1300"/>
              <a:t> to see which one best suits our image dataset. </a:t>
            </a:r>
            <a:endParaRPr sz="1300"/>
          </a:p>
          <a:p>
            <a:pPr indent="-311150" lvl="0" marL="457200" rtl="0" algn="l">
              <a:spcBef>
                <a:spcPts val="1200"/>
              </a:spcBef>
              <a:spcAft>
                <a:spcPts val="0"/>
              </a:spcAft>
              <a:buSzPts val="1300"/>
              <a:buChar char="-"/>
            </a:pPr>
            <a:r>
              <a:rPr lang="en" sz="1300"/>
              <a:t>Conv2D</a:t>
            </a:r>
            <a:r>
              <a:rPr lang="en" sz="1300"/>
              <a:t> Neural Networks(Base)</a:t>
            </a:r>
            <a:endParaRPr sz="1300"/>
          </a:p>
          <a:p>
            <a:pPr indent="-311150" lvl="0" marL="457200" rtl="0" algn="l">
              <a:spcBef>
                <a:spcPts val="0"/>
              </a:spcBef>
              <a:spcAft>
                <a:spcPts val="0"/>
              </a:spcAft>
              <a:buSzPts val="1300"/>
              <a:buChar char="-"/>
            </a:pPr>
            <a:r>
              <a:rPr lang="en" sz="1300"/>
              <a:t>Custom VG16 Network</a:t>
            </a:r>
            <a:endParaRPr sz="1300"/>
          </a:p>
          <a:p>
            <a:pPr indent="-311150" lvl="0" marL="457200" rtl="0" algn="l">
              <a:spcBef>
                <a:spcPts val="0"/>
              </a:spcBef>
              <a:spcAft>
                <a:spcPts val="0"/>
              </a:spcAft>
              <a:buSzPts val="1300"/>
              <a:buChar char="-"/>
            </a:pPr>
            <a:r>
              <a:rPr lang="en" sz="1300"/>
              <a:t>Custom Resnet Network</a:t>
            </a:r>
            <a:endParaRPr sz="1300"/>
          </a:p>
          <a:p>
            <a:pPr indent="0" lvl="0" marL="0" rtl="0" algn="l">
              <a:spcBef>
                <a:spcPts val="1200"/>
              </a:spcBef>
              <a:spcAft>
                <a:spcPts val="0"/>
              </a:spcAft>
              <a:buNone/>
            </a:pPr>
            <a:r>
              <a:rPr lang="en" sz="1300"/>
              <a:t>We will be </a:t>
            </a:r>
            <a:r>
              <a:rPr lang="en" sz="1300"/>
              <a:t>choosing</a:t>
            </a:r>
            <a:r>
              <a:rPr lang="en" sz="1300"/>
              <a:t> </a:t>
            </a:r>
            <a:r>
              <a:rPr b="1" lang="en" sz="1300"/>
              <a:t>SGD </a:t>
            </a:r>
            <a:r>
              <a:rPr lang="en" sz="1300"/>
              <a:t>from adam, as SGD updates it learning rates individually for each weights where adam </a:t>
            </a:r>
            <a:r>
              <a:rPr lang="en" sz="1300"/>
              <a:t>does not</a:t>
            </a:r>
            <a:r>
              <a:rPr lang="en" sz="1300"/>
              <a:t> preserve the details when </a:t>
            </a:r>
            <a:r>
              <a:rPr lang="en" sz="1300"/>
              <a:t>distinguishing</a:t>
            </a:r>
            <a:r>
              <a:rPr lang="en" sz="1300"/>
              <a:t> an image.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rPr lang="en" sz="1300"/>
              <a:t>We will be using </a:t>
            </a:r>
            <a:r>
              <a:rPr b="1" lang="en" sz="1300"/>
              <a:t>Early Stopping</a:t>
            </a:r>
            <a:r>
              <a:rPr lang="en" sz="1300"/>
              <a:t> to prevent our model from overfitting.</a:t>
            </a:r>
            <a:endParaRPr sz="1300"/>
          </a:p>
          <a:p>
            <a:pPr indent="0" lvl="0" marL="0" rtl="0" algn="l">
              <a:spcBef>
                <a:spcPts val="1200"/>
              </a:spcBef>
              <a:spcAft>
                <a:spcPts val="120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